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6" r:id="rId11"/>
    <p:sldId id="26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4" autoAdjust="0"/>
    <p:restoredTop sz="94660"/>
  </p:normalViewPr>
  <p:slideViewPr>
    <p:cSldViewPr snapToGrid="0">
      <p:cViewPr>
        <p:scale>
          <a:sx n="50" d="100"/>
          <a:sy n="50" d="100"/>
        </p:scale>
        <p:origin x="1416" y="6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7B5E7F-2CD6-4CEA-AD4C-1EC3B9FE3743}" type="datetimeFigureOut">
              <a:rPr lang="en-US" smtClean="0"/>
              <a:t>8/19/2019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AC919F-4DCF-47BE-98EB-DC6BBF263892}" type="slidenum">
              <a:rPr lang="en-US" smtClean="0"/>
              <a:t>‹#›</a:t>
            </a:fld>
            <a:endParaRPr lang="en-US" dirty="0"/>
          </a:p>
        </p:txBody>
      </p:sp>
    </p:spTree>
    <p:extLst>
      <p:ext uri="{BB962C8B-B14F-4D97-AF65-F5344CB8AC3E}">
        <p14:creationId xmlns:p14="http://schemas.microsoft.com/office/powerpoint/2010/main" val="1793461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introduction of our research presentation. </a:t>
            </a:r>
          </a:p>
        </p:txBody>
      </p:sp>
      <p:sp>
        <p:nvSpPr>
          <p:cNvPr id="4" name="Slide Number Placeholder 3"/>
          <p:cNvSpPr>
            <a:spLocks noGrp="1"/>
          </p:cNvSpPr>
          <p:nvPr>
            <p:ph type="sldNum" sz="quarter" idx="5"/>
          </p:nvPr>
        </p:nvSpPr>
        <p:spPr/>
        <p:txBody>
          <a:bodyPr/>
          <a:lstStyle/>
          <a:p>
            <a:fld id="{3DAC919F-4DCF-47BE-98EB-DC6BBF263892}" type="slidenum">
              <a:rPr lang="en-US" smtClean="0"/>
              <a:t>2</a:t>
            </a:fld>
            <a:endParaRPr lang="en-US" dirty="0"/>
          </a:p>
        </p:txBody>
      </p:sp>
    </p:spTree>
    <p:extLst>
      <p:ext uri="{BB962C8B-B14F-4D97-AF65-F5344CB8AC3E}">
        <p14:creationId xmlns:p14="http://schemas.microsoft.com/office/powerpoint/2010/main" val="2191737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part 2 of the introduction. </a:t>
            </a:r>
          </a:p>
        </p:txBody>
      </p:sp>
      <p:sp>
        <p:nvSpPr>
          <p:cNvPr id="4" name="Slide Number Placeholder 3"/>
          <p:cNvSpPr>
            <a:spLocks noGrp="1"/>
          </p:cNvSpPr>
          <p:nvPr>
            <p:ph type="sldNum" sz="quarter" idx="5"/>
          </p:nvPr>
        </p:nvSpPr>
        <p:spPr/>
        <p:txBody>
          <a:bodyPr/>
          <a:lstStyle/>
          <a:p>
            <a:fld id="{3DAC919F-4DCF-47BE-98EB-DC6BBF263892}" type="slidenum">
              <a:rPr lang="en-US" smtClean="0"/>
              <a:t>3</a:t>
            </a:fld>
            <a:endParaRPr lang="en-US" dirty="0"/>
          </a:p>
        </p:txBody>
      </p:sp>
    </p:spTree>
    <p:extLst>
      <p:ext uri="{BB962C8B-B14F-4D97-AF65-F5344CB8AC3E}">
        <p14:creationId xmlns:p14="http://schemas.microsoft.com/office/powerpoint/2010/main" val="36726678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the literature review. There is two main research theories that are going to be used in this research. </a:t>
            </a:r>
          </a:p>
        </p:txBody>
      </p:sp>
      <p:sp>
        <p:nvSpPr>
          <p:cNvPr id="4" name="Slide Number Placeholder 3"/>
          <p:cNvSpPr>
            <a:spLocks noGrp="1"/>
          </p:cNvSpPr>
          <p:nvPr>
            <p:ph type="sldNum" sz="quarter" idx="5"/>
          </p:nvPr>
        </p:nvSpPr>
        <p:spPr/>
        <p:txBody>
          <a:bodyPr/>
          <a:lstStyle/>
          <a:p>
            <a:fld id="{3DAC919F-4DCF-47BE-98EB-DC6BBF263892}" type="slidenum">
              <a:rPr lang="en-US" smtClean="0"/>
              <a:t>4</a:t>
            </a:fld>
            <a:endParaRPr lang="en-US" dirty="0"/>
          </a:p>
        </p:txBody>
      </p:sp>
    </p:spTree>
    <p:extLst>
      <p:ext uri="{BB962C8B-B14F-4D97-AF65-F5344CB8AC3E}">
        <p14:creationId xmlns:p14="http://schemas.microsoft.com/office/powerpoint/2010/main" val="2453861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part 2 of the research. </a:t>
            </a:r>
          </a:p>
        </p:txBody>
      </p:sp>
      <p:sp>
        <p:nvSpPr>
          <p:cNvPr id="4" name="Slide Number Placeholder 3"/>
          <p:cNvSpPr>
            <a:spLocks noGrp="1"/>
          </p:cNvSpPr>
          <p:nvPr>
            <p:ph type="sldNum" sz="quarter" idx="5"/>
          </p:nvPr>
        </p:nvSpPr>
        <p:spPr/>
        <p:txBody>
          <a:bodyPr/>
          <a:lstStyle/>
          <a:p>
            <a:fld id="{3DAC919F-4DCF-47BE-98EB-DC6BBF263892}" type="slidenum">
              <a:rPr lang="en-US" smtClean="0"/>
              <a:t>5</a:t>
            </a:fld>
            <a:endParaRPr lang="en-US" dirty="0"/>
          </a:p>
        </p:txBody>
      </p:sp>
    </p:spTree>
    <p:extLst>
      <p:ext uri="{BB962C8B-B14F-4D97-AF65-F5344CB8AC3E}">
        <p14:creationId xmlns:p14="http://schemas.microsoft.com/office/powerpoint/2010/main" val="3038420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key terms and their definitions. </a:t>
            </a:r>
          </a:p>
        </p:txBody>
      </p:sp>
      <p:sp>
        <p:nvSpPr>
          <p:cNvPr id="4" name="Slide Number Placeholder 3"/>
          <p:cNvSpPr>
            <a:spLocks noGrp="1"/>
          </p:cNvSpPr>
          <p:nvPr>
            <p:ph type="sldNum" sz="quarter" idx="5"/>
          </p:nvPr>
        </p:nvSpPr>
        <p:spPr/>
        <p:txBody>
          <a:bodyPr/>
          <a:lstStyle/>
          <a:p>
            <a:fld id="{3DAC919F-4DCF-47BE-98EB-DC6BBF263892}" type="slidenum">
              <a:rPr lang="en-US" smtClean="0"/>
              <a:t>6</a:t>
            </a:fld>
            <a:endParaRPr lang="en-US" dirty="0"/>
          </a:p>
        </p:txBody>
      </p:sp>
    </p:spTree>
    <p:extLst>
      <p:ext uri="{BB962C8B-B14F-4D97-AF65-F5344CB8AC3E}">
        <p14:creationId xmlns:p14="http://schemas.microsoft.com/office/powerpoint/2010/main" val="850952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slide shows the rationale for the research. </a:t>
            </a:r>
          </a:p>
        </p:txBody>
      </p:sp>
      <p:sp>
        <p:nvSpPr>
          <p:cNvPr id="4" name="Slide Number Placeholder 3"/>
          <p:cNvSpPr>
            <a:spLocks noGrp="1"/>
          </p:cNvSpPr>
          <p:nvPr>
            <p:ph type="sldNum" sz="quarter" idx="5"/>
          </p:nvPr>
        </p:nvSpPr>
        <p:spPr/>
        <p:txBody>
          <a:bodyPr/>
          <a:lstStyle/>
          <a:p>
            <a:fld id="{3DAC919F-4DCF-47BE-98EB-DC6BBF263892}" type="slidenum">
              <a:rPr lang="en-US" smtClean="0"/>
              <a:t>7</a:t>
            </a:fld>
            <a:endParaRPr lang="en-US" dirty="0"/>
          </a:p>
        </p:txBody>
      </p:sp>
    </p:spTree>
    <p:extLst>
      <p:ext uri="{BB962C8B-B14F-4D97-AF65-F5344CB8AC3E}">
        <p14:creationId xmlns:p14="http://schemas.microsoft.com/office/powerpoint/2010/main" val="3827702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hypothesis and the research questions</a:t>
            </a:r>
          </a:p>
        </p:txBody>
      </p:sp>
      <p:sp>
        <p:nvSpPr>
          <p:cNvPr id="4" name="Slide Number Placeholder 3"/>
          <p:cNvSpPr>
            <a:spLocks noGrp="1"/>
          </p:cNvSpPr>
          <p:nvPr>
            <p:ph type="sldNum" sz="quarter" idx="5"/>
          </p:nvPr>
        </p:nvSpPr>
        <p:spPr/>
        <p:txBody>
          <a:bodyPr/>
          <a:lstStyle/>
          <a:p>
            <a:fld id="{3DAC919F-4DCF-47BE-98EB-DC6BBF263892}" type="slidenum">
              <a:rPr lang="en-US" smtClean="0"/>
              <a:t>8</a:t>
            </a:fld>
            <a:endParaRPr lang="en-US" dirty="0"/>
          </a:p>
        </p:txBody>
      </p:sp>
    </p:spTree>
    <p:extLst>
      <p:ext uri="{BB962C8B-B14F-4D97-AF65-F5344CB8AC3E}">
        <p14:creationId xmlns:p14="http://schemas.microsoft.com/office/powerpoint/2010/main" val="8992566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 methods that is going to be used when doing the research. The coders who will be coding the non-US ads will be fully bilingual in English and at least one more ad language used in the two countries. </a:t>
            </a:r>
          </a:p>
        </p:txBody>
      </p:sp>
      <p:sp>
        <p:nvSpPr>
          <p:cNvPr id="4" name="Slide Number Placeholder 3"/>
          <p:cNvSpPr>
            <a:spLocks noGrp="1"/>
          </p:cNvSpPr>
          <p:nvPr>
            <p:ph type="sldNum" sz="quarter" idx="5"/>
          </p:nvPr>
        </p:nvSpPr>
        <p:spPr/>
        <p:txBody>
          <a:bodyPr/>
          <a:lstStyle/>
          <a:p>
            <a:fld id="{3DAC919F-4DCF-47BE-98EB-DC6BBF263892}" type="slidenum">
              <a:rPr lang="en-US" smtClean="0"/>
              <a:t>9</a:t>
            </a:fld>
            <a:endParaRPr lang="en-US" dirty="0"/>
          </a:p>
        </p:txBody>
      </p:sp>
    </p:spTree>
    <p:extLst>
      <p:ext uri="{BB962C8B-B14F-4D97-AF65-F5344CB8AC3E}">
        <p14:creationId xmlns:p14="http://schemas.microsoft.com/office/powerpoint/2010/main" val="33850270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research shows the discussion on the theoretical and practical implications and suggestions for future researches. The information provided is going to help the advertisers to improve in their content creation. </a:t>
            </a:r>
          </a:p>
          <a:p>
            <a:endParaRPr lang="en-US" dirty="0"/>
          </a:p>
        </p:txBody>
      </p:sp>
      <p:sp>
        <p:nvSpPr>
          <p:cNvPr id="4" name="Slide Number Placeholder 3"/>
          <p:cNvSpPr>
            <a:spLocks noGrp="1"/>
          </p:cNvSpPr>
          <p:nvPr>
            <p:ph type="sldNum" sz="quarter" idx="5"/>
          </p:nvPr>
        </p:nvSpPr>
        <p:spPr/>
        <p:txBody>
          <a:bodyPr/>
          <a:lstStyle/>
          <a:p>
            <a:fld id="{3DAC919F-4DCF-47BE-98EB-DC6BBF263892}" type="slidenum">
              <a:rPr lang="en-US" smtClean="0"/>
              <a:t>10</a:t>
            </a:fld>
            <a:endParaRPr lang="en-US" dirty="0"/>
          </a:p>
        </p:txBody>
      </p:sp>
    </p:spTree>
    <p:extLst>
      <p:ext uri="{BB962C8B-B14F-4D97-AF65-F5344CB8AC3E}">
        <p14:creationId xmlns:p14="http://schemas.microsoft.com/office/powerpoint/2010/main" val="9767197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2262526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3823755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35811341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4045428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4085270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31873678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801136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1390581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3611046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1162972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ED7BE-BC00-4434-880E-47A6B313CC72}"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369531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25119705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ED7BE-BC00-4434-880E-47A6B313CC72}"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643392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1499866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726574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CF5845-4B99-4CBA-84FE-45596A4D6446}" type="datetimeFigureOut">
              <a:rPr lang="en-US" smtClean="0"/>
              <a:t>8/19/2019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2ED7BE-BC00-4434-880E-47A6B313CC72}" type="slidenum">
              <a:rPr lang="en-US" smtClean="0"/>
              <a:t>‹#›</a:t>
            </a:fld>
            <a:endParaRPr lang="en-US" dirty="0"/>
          </a:p>
        </p:txBody>
      </p:sp>
    </p:spTree>
    <p:extLst>
      <p:ext uri="{BB962C8B-B14F-4D97-AF65-F5344CB8AC3E}">
        <p14:creationId xmlns:p14="http://schemas.microsoft.com/office/powerpoint/2010/main" val="36538060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ACF5845-4B99-4CBA-84FE-45596A4D6446}" type="datetimeFigureOut">
              <a:rPr lang="en-US" smtClean="0"/>
              <a:t>8/19/2019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8A2ED7BE-BC00-4434-880E-47A6B313CC72}" type="slidenum">
              <a:rPr lang="en-US" smtClean="0"/>
              <a:t>‹#›</a:t>
            </a:fld>
            <a:endParaRPr lang="en-US" dirty="0"/>
          </a:p>
        </p:txBody>
      </p:sp>
    </p:spTree>
    <p:extLst>
      <p:ext uri="{BB962C8B-B14F-4D97-AF65-F5344CB8AC3E}">
        <p14:creationId xmlns:p14="http://schemas.microsoft.com/office/powerpoint/2010/main" val="166308214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0D5F8-3ADA-4578-8C84-3AA62457D8E2}"/>
              </a:ext>
            </a:extLst>
          </p:cNvPr>
          <p:cNvSpPr>
            <a:spLocks noGrp="1"/>
          </p:cNvSpPr>
          <p:nvPr>
            <p:ph type="ctrTitle"/>
          </p:nvPr>
        </p:nvSpPr>
        <p:spPr/>
        <p:txBody>
          <a:bodyPr/>
          <a:lstStyle/>
          <a:p>
            <a:r>
              <a:rPr lang="en-US" dirty="0"/>
              <a:t>Political Advertising </a:t>
            </a:r>
          </a:p>
        </p:txBody>
      </p:sp>
      <p:sp>
        <p:nvSpPr>
          <p:cNvPr id="3" name="Subtitle 2">
            <a:extLst>
              <a:ext uri="{FF2B5EF4-FFF2-40B4-BE49-F238E27FC236}">
                <a16:creationId xmlns:a16="http://schemas.microsoft.com/office/drawing/2014/main" id="{B6BAF5F3-7074-4178-8522-D72D3043A4DF}"/>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8962470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25CD3-C8A0-44D3-B375-BF5E376959C3}"/>
              </a:ext>
            </a:extLst>
          </p:cNvPr>
          <p:cNvSpPr>
            <a:spLocks noGrp="1"/>
          </p:cNvSpPr>
          <p:nvPr>
            <p:ph type="title"/>
          </p:nvPr>
        </p:nvSpPr>
        <p:spPr/>
        <p:txBody>
          <a:bodyPr/>
          <a:lstStyle/>
          <a:p>
            <a:r>
              <a:rPr lang="en-US" dirty="0"/>
              <a:t>Introduction_1</a:t>
            </a:r>
          </a:p>
        </p:txBody>
      </p:sp>
      <p:sp>
        <p:nvSpPr>
          <p:cNvPr id="3" name="Content Placeholder 2">
            <a:extLst>
              <a:ext uri="{FF2B5EF4-FFF2-40B4-BE49-F238E27FC236}">
                <a16:creationId xmlns:a16="http://schemas.microsoft.com/office/drawing/2014/main" id="{06BDE5D8-D28B-46D8-9D31-05E5D86923D5}"/>
              </a:ext>
            </a:extLst>
          </p:cNvPr>
          <p:cNvSpPr>
            <a:spLocks noGrp="1"/>
          </p:cNvSpPr>
          <p:nvPr>
            <p:ph idx="1"/>
          </p:nvPr>
        </p:nvSpPr>
        <p:spPr/>
        <p:txBody>
          <a:bodyPr>
            <a:normAutofit lnSpcReduction="10000"/>
          </a:bodyPr>
          <a:lstStyle/>
          <a:p>
            <a:r>
              <a:rPr lang="en-US" dirty="0"/>
              <a:t>The subject area of this presentation is political advertising. </a:t>
            </a:r>
          </a:p>
          <a:p>
            <a:r>
              <a:rPr lang="en-US" dirty="0"/>
              <a:t>Political advertising has become the main influence of the general elections as well as other elections, not only in US but also in all other parts of world. </a:t>
            </a:r>
          </a:p>
          <a:p>
            <a:r>
              <a:rPr lang="en-US" dirty="0"/>
              <a:t>The research will encompass comparing China and U.S. Ads in terms of the influential degree. </a:t>
            </a:r>
          </a:p>
          <a:p>
            <a:r>
              <a:rPr lang="en-US" dirty="0"/>
              <a:t>Different scholars have carried out research that proved that the political communication influences political activities, mostly being the political advertising. </a:t>
            </a:r>
          </a:p>
          <a:p>
            <a:r>
              <a:rPr lang="en-US" dirty="0"/>
              <a:t>However, there is a controversy on the role of mass media in elections with some scholars argued that political ads creates the platforms for the political parties and the politicians to change the perception of the electorate in their favor. </a:t>
            </a:r>
          </a:p>
        </p:txBody>
      </p:sp>
    </p:spTree>
    <p:extLst>
      <p:ext uri="{BB962C8B-B14F-4D97-AF65-F5344CB8AC3E}">
        <p14:creationId xmlns:p14="http://schemas.microsoft.com/office/powerpoint/2010/main" val="3850767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CAEF95-3301-4988-AAC3-C221B91377B4}"/>
              </a:ext>
            </a:extLst>
          </p:cNvPr>
          <p:cNvSpPr>
            <a:spLocks noGrp="1"/>
          </p:cNvSpPr>
          <p:nvPr>
            <p:ph type="title"/>
          </p:nvPr>
        </p:nvSpPr>
        <p:spPr/>
        <p:txBody>
          <a:bodyPr/>
          <a:lstStyle/>
          <a:p>
            <a:r>
              <a:rPr lang="en-US" dirty="0"/>
              <a:t>Introduction_2</a:t>
            </a:r>
          </a:p>
        </p:txBody>
      </p:sp>
      <p:sp>
        <p:nvSpPr>
          <p:cNvPr id="3" name="Content Placeholder 2">
            <a:extLst>
              <a:ext uri="{FF2B5EF4-FFF2-40B4-BE49-F238E27FC236}">
                <a16:creationId xmlns:a16="http://schemas.microsoft.com/office/drawing/2014/main" id="{1ED39D22-B7A0-4A2C-A3AC-5DC8B7CADB49}"/>
              </a:ext>
            </a:extLst>
          </p:cNvPr>
          <p:cNvSpPr>
            <a:spLocks noGrp="1"/>
          </p:cNvSpPr>
          <p:nvPr>
            <p:ph idx="1"/>
          </p:nvPr>
        </p:nvSpPr>
        <p:spPr/>
        <p:txBody>
          <a:bodyPr/>
          <a:lstStyle/>
          <a:p>
            <a:r>
              <a:rPr lang="en-US" dirty="0"/>
              <a:t>This subject  area is important because it’s going to investigate the influence  of political advertising in different cultures; individualistic and collectivism cultures. </a:t>
            </a:r>
          </a:p>
          <a:p>
            <a:r>
              <a:rPr lang="en-US" dirty="0"/>
              <a:t>The research is going to provide information that is going to consolidate peace through positive political advertising. </a:t>
            </a:r>
          </a:p>
          <a:p>
            <a:r>
              <a:rPr lang="en-US" dirty="0"/>
              <a:t>Moreover, the research is going to show the areas that need more research thus opening chances for future researches. </a:t>
            </a:r>
          </a:p>
          <a:p>
            <a:r>
              <a:rPr lang="en-US" dirty="0"/>
              <a:t>The purpose of this study is to show the impact of the political ads to the electorate process across different cultural regions. </a:t>
            </a:r>
          </a:p>
          <a:p>
            <a:endParaRPr lang="en-US" dirty="0"/>
          </a:p>
        </p:txBody>
      </p:sp>
    </p:spTree>
    <p:extLst>
      <p:ext uri="{BB962C8B-B14F-4D97-AF65-F5344CB8AC3E}">
        <p14:creationId xmlns:p14="http://schemas.microsoft.com/office/powerpoint/2010/main" val="2202406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59D97-D2C9-4223-8794-FA27CB781C87}"/>
              </a:ext>
            </a:extLst>
          </p:cNvPr>
          <p:cNvSpPr>
            <a:spLocks noGrp="1"/>
          </p:cNvSpPr>
          <p:nvPr>
            <p:ph type="title"/>
          </p:nvPr>
        </p:nvSpPr>
        <p:spPr/>
        <p:txBody>
          <a:bodyPr/>
          <a:lstStyle/>
          <a:p>
            <a:r>
              <a:rPr lang="en-US" dirty="0"/>
              <a:t>Literature Review_1</a:t>
            </a:r>
          </a:p>
        </p:txBody>
      </p:sp>
      <p:sp>
        <p:nvSpPr>
          <p:cNvPr id="3" name="Content Placeholder 2">
            <a:extLst>
              <a:ext uri="{FF2B5EF4-FFF2-40B4-BE49-F238E27FC236}">
                <a16:creationId xmlns:a16="http://schemas.microsoft.com/office/drawing/2014/main" id="{DAD4B311-6F80-46F2-9993-711DEA443676}"/>
              </a:ext>
            </a:extLst>
          </p:cNvPr>
          <p:cNvSpPr>
            <a:spLocks noGrp="1"/>
          </p:cNvSpPr>
          <p:nvPr>
            <p:ph idx="1"/>
          </p:nvPr>
        </p:nvSpPr>
        <p:spPr/>
        <p:txBody>
          <a:bodyPr>
            <a:normAutofit/>
          </a:bodyPr>
          <a:lstStyle/>
          <a:p>
            <a:r>
              <a:rPr lang="en-US" dirty="0"/>
              <a:t>As per different studies done before, the cultural differences not only makes people have different thinking, but also causes people to communicate differently. </a:t>
            </a:r>
          </a:p>
          <a:p>
            <a:r>
              <a:rPr lang="en-US" dirty="0"/>
              <a:t>According to Hofstede, (1984) China is known to be a collectivistic culture and United States has individualistic culture.</a:t>
            </a:r>
          </a:p>
          <a:p>
            <a:r>
              <a:rPr lang="en-US" dirty="0"/>
              <a:t>The aforementioned makes many people assume that Chinese and Americans acts along their culture values, even though the culture values are the thresholds of individual behaviors. </a:t>
            </a:r>
          </a:p>
          <a:p>
            <a:r>
              <a:rPr lang="en-US" dirty="0"/>
              <a:t>Another research that is relevant to this subject area is the one that was done how the ads reflect cultural values, by Zhang et al, (2003), with Peitit and Sissors (1962) doing additional study on direct effects that advertising have on the cultural values. </a:t>
            </a:r>
          </a:p>
        </p:txBody>
      </p:sp>
    </p:spTree>
    <p:extLst>
      <p:ext uri="{BB962C8B-B14F-4D97-AF65-F5344CB8AC3E}">
        <p14:creationId xmlns:p14="http://schemas.microsoft.com/office/powerpoint/2010/main" val="2960692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5E4C9-7993-47D0-A370-84EAEFF3F97D}"/>
              </a:ext>
            </a:extLst>
          </p:cNvPr>
          <p:cNvSpPr>
            <a:spLocks noGrp="1"/>
          </p:cNvSpPr>
          <p:nvPr>
            <p:ph type="title"/>
          </p:nvPr>
        </p:nvSpPr>
        <p:spPr/>
        <p:txBody>
          <a:bodyPr/>
          <a:lstStyle/>
          <a:p>
            <a:r>
              <a:rPr lang="en-US" dirty="0"/>
              <a:t>Literature Review_2</a:t>
            </a:r>
          </a:p>
        </p:txBody>
      </p:sp>
      <p:sp>
        <p:nvSpPr>
          <p:cNvPr id="3" name="Content Placeholder 2">
            <a:extLst>
              <a:ext uri="{FF2B5EF4-FFF2-40B4-BE49-F238E27FC236}">
                <a16:creationId xmlns:a16="http://schemas.microsoft.com/office/drawing/2014/main" id="{3A033A99-9A0E-4E22-9C06-899255569CAF}"/>
              </a:ext>
            </a:extLst>
          </p:cNvPr>
          <p:cNvSpPr>
            <a:spLocks noGrp="1"/>
          </p:cNvSpPr>
          <p:nvPr>
            <p:ph idx="1"/>
          </p:nvPr>
        </p:nvSpPr>
        <p:spPr/>
        <p:txBody>
          <a:bodyPr/>
          <a:lstStyle/>
          <a:p>
            <a:r>
              <a:rPr lang="en-US" dirty="0"/>
              <a:t>The Hofstede’s (1984) cultural dimension theory will be used in this research to analyze the relationship between the individualism and collectivism in terms of high and low power distance.</a:t>
            </a:r>
          </a:p>
          <a:p>
            <a:r>
              <a:rPr lang="en-US" dirty="0"/>
              <a:t> Moreover, the model of visual, political and humorous communication will also be used to show how political advertising can be used to convey a humorous effect. </a:t>
            </a:r>
          </a:p>
          <a:p>
            <a:endParaRPr lang="en-US" dirty="0"/>
          </a:p>
        </p:txBody>
      </p:sp>
    </p:spTree>
    <p:extLst>
      <p:ext uri="{BB962C8B-B14F-4D97-AF65-F5344CB8AC3E}">
        <p14:creationId xmlns:p14="http://schemas.microsoft.com/office/powerpoint/2010/main" val="168134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F4DAF-7C79-4A2C-BD87-F317BC169C01}"/>
              </a:ext>
            </a:extLst>
          </p:cNvPr>
          <p:cNvSpPr>
            <a:spLocks noGrp="1"/>
          </p:cNvSpPr>
          <p:nvPr>
            <p:ph type="title"/>
          </p:nvPr>
        </p:nvSpPr>
        <p:spPr/>
        <p:txBody>
          <a:bodyPr/>
          <a:lstStyle/>
          <a:p>
            <a:r>
              <a:rPr lang="en-US" dirty="0"/>
              <a:t>Literature Review_3</a:t>
            </a:r>
          </a:p>
        </p:txBody>
      </p:sp>
      <p:sp>
        <p:nvSpPr>
          <p:cNvPr id="3" name="Content Placeholder 2">
            <a:extLst>
              <a:ext uri="{FF2B5EF4-FFF2-40B4-BE49-F238E27FC236}">
                <a16:creationId xmlns:a16="http://schemas.microsoft.com/office/drawing/2014/main" id="{02C9EAB4-1402-4AF9-9047-9018D04DAEC7}"/>
              </a:ext>
            </a:extLst>
          </p:cNvPr>
          <p:cNvSpPr>
            <a:spLocks noGrp="1"/>
          </p:cNvSpPr>
          <p:nvPr>
            <p:ph idx="1"/>
          </p:nvPr>
        </p:nvSpPr>
        <p:spPr/>
        <p:txBody>
          <a:bodyPr/>
          <a:lstStyle/>
          <a:p>
            <a:r>
              <a:rPr lang="en-US" dirty="0"/>
              <a:t>Key Terms </a:t>
            </a:r>
          </a:p>
          <a:p>
            <a:r>
              <a:rPr lang="en-US" dirty="0"/>
              <a:t>Collectivism-it’s practice in which the means of production and land is owned by group of people or state and the group is given more priority over an individual as a political principle. </a:t>
            </a:r>
          </a:p>
          <a:p>
            <a:r>
              <a:rPr lang="en-US" dirty="0"/>
              <a:t>individualism- is a system in which peoples interests are dealt with at individual level than in society as a whole.</a:t>
            </a:r>
          </a:p>
          <a:p>
            <a:r>
              <a:rPr lang="en-US" dirty="0"/>
              <a:t>Power distance- is the strength of the societal hierarchy or the extent to which the lower ranked individuals agree and need that power is distributed unequally. </a:t>
            </a:r>
          </a:p>
        </p:txBody>
      </p:sp>
    </p:spTree>
    <p:extLst>
      <p:ext uri="{BB962C8B-B14F-4D97-AF65-F5344CB8AC3E}">
        <p14:creationId xmlns:p14="http://schemas.microsoft.com/office/powerpoint/2010/main" val="41151746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FE457-3509-4950-B99B-5D1C9DD1E4F9}"/>
              </a:ext>
            </a:extLst>
          </p:cNvPr>
          <p:cNvSpPr>
            <a:spLocks noGrp="1"/>
          </p:cNvSpPr>
          <p:nvPr>
            <p:ph type="title"/>
          </p:nvPr>
        </p:nvSpPr>
        <p:spPr/>
        <p:txBody>
          <a:bodyPr/>
          <a:lstStyle/>
          <a:p>
            <a:r>
              <a:rPr lang="en-US" dirty="0"/>
              <a:t>Literature Review_3</a:t>
            </a:r>
          </a:p>
        </p:txBody>
      </p:sp>
      <p:sp>
        <p:nvSpPr>
          <p:cNvPr id="3" name="Content Placeholder 2">
            <a:extLst>
              <a:ext uri="{FF2B5EF4-FFF2-40B4-BE49-F238E27FC236}">
                <a16:creationId xmlns:a16="http://schemas.microsoft.com/office/drawing/2014/main" id="{78B92B35-5321-4E08-B7B5-0F98A6162DCC}"/>
              </a:ext>
            </a:extLst>
          </p:cNvPr>
          <p:cNvSpPr>
            <a:spLocks noGrp="1"/>
          </p:cNvSpPr>
          <p:nvPr>
            <p:ph idx="1"/>
          </p:nvPr>
        </p:nvSpPr>
        <p:spPr/>
        <p:txBody>
          <a:bodyPr/>
          <a:lstStyle/>
          <a:p>
            <a:r>
              <a:rPr lang="en-US" dirty="0"/>
              <a:t>The rationale of the hypothesized relationship between the political advertising and individualistic vs collectivism cultures is to understand how political advertising is influenced by the two cultures. </a:t>
            </a:r>
          </a:p>
          <a:p>
            <a:r>
              <a:rPr lang="en-US" dirty="0"/>
              <a:t>It’s also going to help in identifying how the people from the two cultures are going to respond to the political advertising. </a:t>
            </a:r>
          </a:p>
          <a:p>
            <a:endParaRPr lang="en-US" dirty="0"/>
          </a:p>
        </p:txBody>
      </p:sp>
    </p:spTree>
    <p:extLst>
      <p:ext uri="{BB962C8B-B14F-4D97-AF65-F5344CB8AC3E}">
        <p14:creationId xmlns:p14="http://schemas.microsoft.com/office/powerpoint/2010/main" val="2704048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41661-A682-41A1-A396-45876EDA11AF}"/>
              </a:ext>
            </a:extLst>
          </p:cNvPr>
          <p:cNvSpPr>
            <a:spLocks noGrp="1"/>
          </p:cNvSpPr>
          <p:nvPr>
            <p:ph type="title"/>
          </p:nvPr>
        </p:nvSpPr>
        <p:spPr/>
        <p:txBody>
          <a:bodyPr/>
          <a:lstStyle/>
          <a:p>
            <a:r>
              <a:rPr lang="en-US" dirty="0"/>
              <a:t>Literature Review_4</a:t>
            </a:r>
          </a:p>
        </p:txBody>
      </p:sp>
      <p:sp>
        <p:nvSpPr>
          <p:cNvPr id="3" name="Content Placeholder 2">
            <a:extLst>
              <a:ext uri="{FF2B5EF4-FFF2-40B4-BE49-F238E27FC236}">
                <a16:creationId xmlns:a16="http://schemas.microsoft.com/office/drawing/2014/main" id="{61F50167-7887-45D5-9A52-86A7402CFAE9}"/>
              </a:ext>
            </a:extLst>
          </p:cNvPr>
          <p:cNvSpPr>
            <a:spLocks noGrp="1"/>
          </p:cNvSpPr>
          <p:nvPr>
            <p:ph idx="1"/>
          </p:nvPr>
        </p:nvSpPr>
        <p:spPr/>
        <p:txBody>
          <a:bodyPr>
            <a:normAutofit lnSpcReduction="10000"/>
          </a:bodyPr>
          <a:lstStyle/>
          <a:p>
            <a:r>
              <a:rPr lang="en-US" dirty="0"/>
              <a:t>Hypothesis</a:t>
            </a:r>
          </a:p>
          <a:p>
            <a:r>
              <a:rPr lang="en-US" dirty="0"/>
              <a:t>H1: People in collectivistic cultures (China) are more likely to positively respond to the political advertising than those in individualistic culture (Belgium).</a:t>
            </a:r>
          </a:p>
          <a:p>
            <a:r>
              <a:rPr lang="en-US" dirty="0"/>
              <a:t>H2: People in high power distance (China) are more likely to positively respond to the political advertising than those in low power distance culture (The U.S.).</a:t>
            </a:r>
          </a:p>
          <a:p>
            <a:r>
              <a:rPr lang="en-US" dirty="0"/>
              <a:t>Research Question: </a:t>
            </a:r>
          </a:p>
          <a:p>
            <a:r>
              <a:rPr lang="en-US" dirty="0"/>
              <a:t>RQ1: Are the political advertising more popular in individualistic cultures (United States) or collectivist (China) cultures? </a:t>
            </a:r>
          </a:p>
          <a:p>
            <a:r>
              <a:rPr lang="en-US" dirty="0"/>
              <a:t>RQ2: As both counties have strong political powers, will there be any similarities between the two countries political advertisements?</a:t>
            </a:r>
          </a:p>
          <a:p>
            <a:endParaRPr lang="en-US" dirty="0"/>
          </a:p>
        </p:txBody>
      </p:sp>
    </p:spTree>
    <p:extLst>
      <p:ext uri="{BB962C8B-B14F-4D97-AF65-F5344CB8AC3E}">
        <p14:creationId xmlns:p14="http://schemas.microsoft.com/office/powerpoint/2010/main" val="2631229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F93CB-2C8E-431C-9147-4D001A65515E}"/>
              </a:ext>
            </a:extLst>
          </p:cNvPr>
          <p:cNvSpPr>
            <a:spLocks noGrp="1"/>
          </p:cNvSpPr>
          <p:nvPr>
            <p:ph type="title"/>
          </p:nvPr>
        </p:nvSpPr>
        <p:spPr/>
        <p:txBody>
          <a:bodyPr/>
          <a:lstStyle/>
          <a:p>
            <a:r>
              <a:rPr lang="en-US" dirty="0"/>
              <a:t>Method</a:t>
            </a:r>
          </a:p>
        </p:txBody>
      </p:sp>
      <p:sp>
        <p:nvSpPr>
          <p:cNvPr id="3" name="Content Placeholder 2">
            <a:extLst>
              <a:ext uri="{FF2B5EF4-FFF2-40B4-BE49-F238E27FC236}">
                <a16:creationId xmlns:a16="http://schemas.microsoft.com/office/drawing/2014/main" id="{E9CBD19E-BC57-42DE-8F52-193BDEE58E5F}"/>
              </a:ext>
            </a:extLst>
          </p:cNvPr>
          <p:cNvSpPr>
            <a:spLocks noGrp="1"/>
          </p:cNvSpPr>
          <p:nvPr>
            <p:ph idx="1"/>
          </p:nvPr>
        </p:nvSpPr>
        <p:spPr/>
        <p:txBody>
          <a:bodyPr>
            <a:normAutofit/>
          </a:bodyPr>
          <a:lstStyle/>
          <a:p>
            <a:r>
              <a:rPr lang="en-US" dirty="0"/>
              <a:t>Sample-Content analysis will be done to answer the proposed research questions. Three different televisions from each country will be employed in the study. The advertisement that are related to politics will be collected. A total of 1200 advertisements will be analyzed from the two countries. </a:t>
            </a:r>
          </a:p>
          <a:p>
            <a:r>
              <a:rPr lang="en-US" dirty="0"/>
              <a:t>Procedure-Coding materials (content analysis) will be prepared prior to the study which will help in data collection. </a:t>
            </a:r>
          </a:p>
          <a:p>
            <a:r>
              <a:rPr lang="en-US" dirty="0"/>
              <a:t>Measures-coding items will be used to measure different variables stated in the hypothesis and research questions. </a:t>
            </a:r>
          </a:p>
          <a:p>
            <a:r>
              <a:rPr lang="en-US" dirty="0"/>
              <a:t>Coders will be trained on coding scheme before doing the main sample of ads. In that stage, they will practice their understanding of the coding scheme with different sets of ads whose standard coding decision will be already established. Each ad will then be coded by two independent coders. </a:t>
            </a:r>
          </a:p>
        </p:txBody>
      </p:sp>
    </p:spTree>
    <p:extLst>
      <p:ext uri="{BB962C8B-B14F-4D97-AF65-F5344CB8AC3E}">
        <p14:creationId xmlns:p14="http://schemas.microsoft.com/office/powerpoint/2010/main" val="10041379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938A-609C-496A-9822-D0196FED025A}"/>
              </a:ext>
            </a:extLst>
          </p:cNvPr>
          <p:cNvSpPr>
            <a:spLocks noGrp="1"/>
          </p:cNvSpPr>
          <p:nvPr>
            <p:ph type="title"/>
          </p:nvPr>
        </p:nvSpPr>
        <p:spPr/>
        <p:txBody>
          <a:bodyPr/>
          <a:lstStyle/>
          <a:p>
            <a:r>
              <a:rPr lang="en-US" dirty="0"/>
              <a:t>Discussion</a:t>
            </a:r>
          </a:p>
        </p:txBody>
      </p:sp>
      <p:sp>
        <p:nvSpPr>
          <p:cNvPr id="3" name="Content Placeholder 2">
            <a:extLst>
              <a:ext uri="{FF2B5EF4-FFF2-40B4-BE49-F238E27FC236}">
                <a16:creationId xmlns:a16="http://schemas.microsoft.com/office/drawing/2014/main" id="{A0975BF3-DD8F-402F-9DB9-4BB03B195794}"/>
              </a:ext>
            </a:extLst>
          </p:cNvPr>
          <p:cNvSpPr>
            <a:spLocks noGrp="1"/>
          </p:cNvSpPr>
          <p:nvPr>
            <p:ph idx="1"/>
          </p:nvPr>
        </p:nvSpPr>
        <p:spPr/>
        <p:txBody>
          <a:bodyPr>
            <a:normAutofit/>
          </a:bodyPr>
          <a:lstStyle/>
          <a:p>
            <a:r>
              <a:rPr lang="en-US" dirty="0"/>
              <a:t>The results will advance the new technology on political advertising for both individualistic and collectivism cultures. </a:t>
            </a:r>
          </a:p>
          <a:p>
            <a:r>
              <a:rPr lang="en-US" dirty="0"/>
              <a:t>Future research can be done on the correlation in each cultural dimensions in order to help new businesses and advertisers to invest in both cultures. </a:t>
            </a:r>
          </a:p>
          <a:p>
            <a:r>
              <a:rPr lang="en-US" dirty="0"/>
              <a:t>Moreover, a different coding tool can be used in future research and the results to be compared with the ones for this research. </a:t>
            </a:r>
          </a:p>
          <a:p>
            <a:r>
              <a:rPr lang="en-US" dirty="0"/>
              <a:t>In addition, the research can be done on change of cultural values over a different time periods (mostly in terms of decades). </a:t>
            </a:r>
          </a:p>
        </p:txBody>
      </p:sp>
    </p:spTree>
    <p:extLst>
      <p:ext uri="{BB962C8B-B14F-4D97-AF65-F5344CB8AC3E}">
        <p14:creationId xmlns:p14="http://schemas.microsoft.com/office/powerpoint/2010/main" val="1058240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98ACF-FF4E-4E41-BF46-CC367E89F62C}"/>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975FCC7D-F95C-4300-A0AB-006C4D787916}"/>
              </a:ext>
            </a:extLst>
          </p:cNvPr>
          <p:cNvSpPr>
            <a:spLocks noGrp="1"/>
          </p:cNvSpPr>
          <p:nvPr>
            <p:ph idx="1"/>
          </p:nvPr>
        </p:nvSpPr>
        <p:spPr/>
        <p:txBody>
          <a:bodyPr/>
          <a:lstStyle/>
          <a:p>
            <a:r>
              <a:rPr lang="en-US" dirty="0"/>
              <a:t>Petit, T. A., &amp; Zakon, A. (1962). Advertising and social values. Journal of Marketing, 26(4), 15- 17. Retrieved from EBSCOhost.</a:t>
            </a:r>
          </a:p>
          <a:p>
            <a:r>
              <a:rPr lang="en-US" dirty="0"/>
              <a:t>Sissors, J. Z. (1978). Another look at the question: Does advertising affect values?. Journal of Advertising, 7(3), 26-30. Retrieved from EBSCOhost.</a:t>
            </a:r>
          </a:p>
          <a:p>
            <a:r>
              <a:rPr lang="en-US" dirty="0"/>
              <a:t>Hofstede, G. (1984). Cultural constraints in management theories. Executive (19389779), 7(1), 81-94. Retrieved from EBSCOhost.</a:t>
            </a:r>
          </a:p>
        </p:txBody>
      </p:sp>
    </p:spTree>
    <p:extLst>
      <p:ext uri="{BB962C8B-B14F-4D97-AF65-F5344CB8AC3E}">
        <p14:creationId xmlns:p14="http://schemas.microsoft.com/office/powerpoint/2010/main" val="421646236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94</TotalTime>
  <Words>1156</Words>
  <Application>Microsoft Office PowerPoint</Application>
  <PresentationFormat>Widescreen</PresentationFormat>
  <Paragraphs>67</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Trebuchet MS</vt:lpstr>
      <vt:lpstr>Wingdings 3</vt:lpstr>
      <vt:lpstr>Facet</vt:lpstr>
      <vt:lpstr>Political Advertising </vt:lpstr>
      <vt:lpstr>Introduction_1</vt:lpstr>
      <vt:lpstr>Introduction_2</vt:lpstr>
      <vt:lpstr>Literature Review_1</vt:lpstr>
      <vt:lpstr>Literature Review_2</vt:lpstr>
      <vt:lpstr>Literature Review_3</vt:lpstr>
      <vt:lpstr>Literature Review_3</vt:lpstr>
      <vt:lpstr>Literature Review_4</vt:lpstr>
      <vt:lpstr>Method</vt:lpstr>
      <vt:lpstr>Discussion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Political Advertsing</dc:title>
  <dc:creator>Pavilion</dc:creator>
  <cp:lastModifiedBy>Pavilion</cp:lastModifiedBy>
  <cp:revision>12</cp:revision>
  <dcterms:created xsi:type="dcterms:W3CDTF">2019-08-19T09:26:09Z</dcterms:created>
  <dcterms:modified xsi:type="dcterms:W3CDTF">2019-08-19T11:00:11Z</dcterms:modified>
</cp:coreProperties>
</file>